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33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135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1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132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125.xml"/>
  <Override ContentType="application/vnd.openxmlformats-officedocument.presentationml.slide+xml" PartName="/ppt/slides/slide72.xml"/>
  <Override ContentType="application/vnd.openxmlformats-officedocument.presentationml.slide+xml" PartName="/ppt/slides/slide135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131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133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127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30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124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09.xml"/>
  <Override ContentType="application/vnd.openxmlformats-officedocument.presentationml.slide+xml" PartName="/ppt/slides/slide134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132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12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  <p:sldId id="363" r:id="rId112"/>
    <p:sldId id="364" r:id="rId113"/>
    <p:sldId id="365" r:id="rId114"/>
    <p:sldId id="366" r:id="rId115"/>
    <p:sldId id="367" r:id="rId116"/>
    <p:sldId id="368" r:id="rId117"/>
    <p:sldId id="369" r:id="rId118"/>
    <p:sldId id="370" r:id="rId119"/>
    <p:sldId id="371" r:id="rId120"/>
    <p:sldId id="372" r:id="rId121"/>
    <p:sldId id="373" r:id="rId122"/>
    <p:sldId id="374" r:id="rId123"/>
    <p:sldId id="375" r:id="rId124"/>
    <p:sldId id="376" r:id="rId125"/>
    <p:sldId id="377" r:id="rId126"/>
    <p:sldId id="378" r:id="rId127"/>
    <p:sldId id="379" r:id="rId128"/>
    <p:sldId id="380" r:id="rId129"/>
    <p:sldId id="381" r:id="rId130"/>
    <p:sldId id="382" r:id="rId131"/>
    <p:sldId id="383" r:id="rId132"/>
    <p:sldId id="384" r:id="rId133"/>
    <p:sldId id="385" r:id="rId134"/>
    <p:sldId id="386" r:id="rId135"/>
    <p:sldId id="387" r:id="rId136"/>
    <p:sldId id="388" r:id="rId137"/>
    <p:sldId id="389" r:id="rId138"/>
    <p:sldId id="390" r:id="rId13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07" Type="http://schemas.openxmlformats.org/officeDocument/2006/relationships/slide" Target="slides/slide103.xml"/><Relationship Id="rId106" Type="http://schemas.openxmlformats.org/officeDocument/2006/relationships/slide" Target="slides/slide102.xml"/><Relationship Id="rId105" Type="http://schemas.openxmlformats.org/officeDocument/2006/relationships/slide" Target="slides/slide101.xml"/><Relationship Id="rId104" Type="http://schemas.openxmlformats.org/officeDocument/2006/relationships/slide" Target="slides/slide100.xml"/><Relationship Id="rId109" Type="http://schemas.openxmlformats.org/officeDocument/2006/relationships/slide" Target="slides/slide105.xml"/><Relationship Id="rId108" Type="http://schemas.openxmlformats.org/officeDocument/2006/relationships/slide" Target="slides/slide104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103" Type="http://schemas.openxmlformats.org/officeDocument/2006/relationships/slide" Target="slides/slide99.xml"/><Relationship Id="rId102" Type="http://schemas.openxmlformats.org/officeDocument/2006/relationships/slide" Target="slides/slide98.xml"/><Relationship Id="rId101" Type="http://schemas.openxmlformats.org/officeDocument/2006/relationships/slide" Target="slides/slide97.xml"/><Relationship Id="rId100" Type="http://schemas.openxmlformats.org/officeDocument/2006/relationships/slide" Target="slides/slide96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29" Type="http://schemas.openxmlformats.org/officeDocument/2006/relationships/slide" Target="slides/slide125.xml"/><Relationship Id="rId128" Type="http://schemas.openxmlformats.org/officeDocument/2006/relationships/slide" Target="slides/slide124.xml"/><Relationship Id="rId127" Type="http://schemas.openxmlformats.org/officeDocument/2006/relationships/slide" Target="slides/slide123.xml"/><Relationship Id="rId126" Type="http://schemas.openxmlformats.org/officeDocument/2006/relationships/slide" Target="slides/slide122.xml"/><Relationship Id="rId26" Type="http://schemas.openxmlformats.org/officeDocument/2006/relationships/slide" Target="slides/slide22.xml"/><Relationship Id="rId121" Type="http://schemas.openxmlformats.org/officeDocument/2006/relationships/slide" Target="slides/slide117.xml"/><Relationship Id="rId25" Type="http://schemas.openxmlformats.org/officeDocument/2006/relationships/slide" Target="slides/slide21.xml"/><Relationship Id="rId120" Type="http://schemas.openxmlformats.org/officeDocument/2006/relationships/slide" Target="slides/slide116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125" Type="http://schemas.openxmlformats.org/officeDocument/2006/relationships/slide" Target="slides/slide121.xml"/><Relationship Id="rId29" Type="http://schemas.openxmlformats.org/officeDocument/2006/relationships/slide" Target="slides/slide25.xml"/><Relationship Id="rId124" Type="http://schemas.openxmlformats.org/officeDocument/2006/relationships/slide" Target="slides/slide120.xml"/><Relationship Id="rId123" Type="http://schemas.openxmlformats.org/officeDocument/2006/relationships/slide" Target="slides/slide119.xml"/><Relationship Id="rId122" Type="http://schemas.openxmlformats.org/officeDocument/2006/relationships/slide" Target="slides/slide118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11" Type="http://schemas.openxmlformats.org/officeDocument/2006/relationships/slide" Target="slides/slide7.xml"/><Relationship Id="rId99" Type="http://schemas.openxmlformats.org/officeDocument/2006/relationships/slide" Target="slides/slide95.xml"/><Relationship Id="rId10" Type="http://schemas.openxmlformats.org/officeDocument/2006/relationships/slide" Target="slides/slide6.xml"/><Relationship Id="rId98" Type="http://schemas.openxmlformats.org/officeDocument/2006/relationships/slide" Target="slides/slide94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118" Type="http://schemas.openxmlformats.org/officeDocument/2006/relationships/slide" Target="slides/slide114.xml"/><Relationship Id="rId117" Type="http://schemas.openxmlformats.org/officeDocument/2006/relationships/slide" Target="slides/slide113.xml"/><Relationship Id="rId116" Type="http://schemas.openxmlformats.org/officeDocument/2006/relationships/slide" Target="slides/slide112.xml"/><Relationship Id="rId115" Type="http://schemas.openxmlformats.org/officeDocument/2006/relationships/slide" Target="slides/slide111.xml"/><Relationship Id="rId119" Type="http://schemas.openxmlformats.org/officeDocument/2006/relationships/slide" Target="slides/slide115.xml"/><Relationship Id="rId15" Type="http://schemas.openxmlformats.org/officeDocument/2006/relationships/slide" Target="slides/slide11.xml"/><Relationship Id="rId110" Type="http://schemas.openxmlformats.org/officeDocument/2006/relationships/slide" Target="slides/slide106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14" Type="http://schemas.openxmlformats.org/officeDocument/2006/relationships/slide" Target="slides/slide110.xml"/><Relationship Id="rId18" Type="http://schemas.openxmlformats.org/officeDocument/2006/relationships/slide" Target="slides/slide14.xml"/><Relationship Id="rId113" Type="http://schemas.openxmlformats.org/officeDocument/2006/relationships/slide" Target="slides/slide109.xml"/><Relationship Id="rId112" Type="http://schemas.openxmlformats.org/officeDocument/2006/relationships/slide" Target="slides/slide108.xml"/><Relationship Id="rId111" Type="http://schemas.openxmlformats.org/officeDocument/2006/relationships/slide" Target="slides/slide107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139" Type="http://schemas.openxmlformats.org/officeDocument/2006/relationships/slide" Target="slides/slide135.xml"/><Relationship Id="rId138" Type="http://schemas.openxmlformats.org/officeDocument/2006/relationships/slide" Target="slides/slide134.xml"/><Relationship Id="rId137" Type="http://schemas.openxmlformats.org/officeDocument/2006/relationships/slide" Target="slides/slide133.xml"/><Relationship Id="rId132" Type="http://schemas.openxmlformats.org/officeDocument/2006/relationships/slide" Target="slides/slide128.xml"/><Relationship Id="rId131" Type="http://schemas.openxmlformats.org/officeDocument/2006/relationships/slide" Target="slides/slide127.xml"/><Relationship Id="rId130" Type="http://schemas.openxmlformats.org/officeDocument/2006/relationships/slide" Target="slides/slide126.xml"/><Relationship Id="rId136" Type="http://schemas.openxmlformats.org/officeDocument/2006/relationships/slide" Target="slides/slide132.xml"/><Relationship Id="rId135" Type="http://schemas.openxmlformats.org/officeDocument/2006/relationships/slide" Target="slides/slide131.xml"/><Relationship Id="rId134" Type="http://schemas.openxmlformats.org/officeDocument/2006/relationships/slide" Target="slides/slide130.xml"/><Relationship Id="rId133" Type="http://schemas.openxmlformats.org/officeDocument/2006/relationships/slide" Target="slides/slide129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69" Type="http://schemas.openxmlformats.org/officeDocument/2006/relationships/slide" Target="slides/slide6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9" Type="http://schemas.openxmlformats.org/officeDocument/2006/relationships/slide" Target="slides/slide55.xml"/><Relationship Id="rId58" Type="http://schemas.openxmlformats.org/officeDocument/2006/relationships/slide" Target="slides/slide5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leerling :   tekenopdracht: maak een tekening en zet de namen van jouw familieleden erbij met de zin:  is mijn broer/oom/tante etc.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Shape 84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Shape 84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Shape 85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3" name="Shape 86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leerling:  vervoeg het knipwerkwoord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Shape 864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Shape 87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Shape 872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Shape 87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Shape 880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Shape 88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Shape 88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Shape 89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Shape 89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Shape 90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Shape 902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Shape 90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Shape 90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Shape 91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Shape 91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Shape 91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Shape 920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Shape 92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Shape 92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Shape 93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Shape 93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Shape 94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Shape 94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Shape 94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Shape 94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Shape 95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Shape 95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Shape 96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Shape 96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Shape 97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Shape 97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Shape 98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Shape 98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Shape 98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Shape 98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Shape 99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3" name="Shape 99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Shape 99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Shape 99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Shape 100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Shape 100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Shape 101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5" name="Shape 101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Shape 102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" name="Shape 102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Shape 103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Shape 103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Shape 103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Shape 104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Shape 104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Shape 105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5" name="Shape 105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Shape 106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Shape 106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Shape 107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Shape 107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Shape 107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Shape 107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Shape 108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Shape 108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Shape 109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5" name="Shape 109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Shape 110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1" name="Shape 110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Shape 110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Shape 110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leerling:  bij elke plaat 1 zin met daarin 1 wat- woord en een doe woord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Shape 33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Shape 37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Shape 38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Shape 39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leerling:  knip woord vervoegen = ik doe dicht / jij doet dicht / wij doen dicht … ik doe de rits dicht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Shape 404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Shape 412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Shape 420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Shape 42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Shape 432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Shape 44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Shape 45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Shape 45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Shape 46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Shape 470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Shape 47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Shape 482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Shape 48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Shape 49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2" name="Shape 50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leerling:  de kledingstukken benoemen en door de groep laten herhalen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Shape 503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Shape 50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Shape 51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1" name="Shape 52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Shape 522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Shape 52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Shape 53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Shape 542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Shape 550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Shape 55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Shape 56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Shape 57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4" name="Shape 58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Shape 585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Shape 59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1" name="Shape 60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leerling : knip woord laten vervoegen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Shape 602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0" name="Shape 61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leerling:  “wat vind jij mooi?” </a:t>
            </a:r>
            <a:endParaRPr/>
          </a:p>
        </p:txBody>
      </p:sp>
      <p:sp>
        <p:nvSpPr>
          <p:cNvPr id="611" name="Shape 611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Shape 61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Shape 62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Shape 63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Shape 64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1" name="Shape 65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leerling:  ik ben blij als …… / ik ben verdrietig als ………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Shape 652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Shape 65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Shape 66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Shape 670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Shape 67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Shape 68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Shape 69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Shape 69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Shape 70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Shape 71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Shape 722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Shape 72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Shape 73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Shape 740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Shape 74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Shape 75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Shape 76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Shape 77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Shape 78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Shape 78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7" name="Shape 79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leerling: hoe heet jouw vriend/vriendin? Zeg het terug in een zin.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Shape 79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Shape 80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4" name="Shape 81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leerling: maak een zin met ‘zandbak’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Shape 815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Shape 82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Shape 83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Shape 83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Shape 83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Shape 83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eg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en objec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gelijking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dia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oud van twee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ekop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lleen titel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48.jp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55.jp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51.jp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45.pn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57.png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52.jpg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Relationship Id="rId3" Type="http://schemas.openxmlformats.org/officeDocument/2006/relationships/image" Target="../media/image54.jpg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6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7.xml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8.xml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9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0.xml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1.xml"/><Relationship Id="rId3" Type="http://schemas.openxmlformats.org/officeDocument/2006/relationships/image" Target="../media/image56.jpg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2.xml"/><Relationship Id="rId3" Type="http://schemas.openxmlformats.org/officeDocument/2006/relationships/image" Target="../media/image63.jpg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3.xml"/><Relationship Id="rId3" Type="http://schemas.openxmlformats.org/officeDocument/2006/relationships/image" Target="../media/image67.jpg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4.xml"/><Relationship Id="rId3" Type="http://schemas.openxmlformats.org/officeDocument/2006/relationships/image" Target="../media/image60.jpg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5.xml"/><Relationship Id="rId3" Type="http://schemas.openxmlformats.org/officeDocument/2006/relationships/image" Target="../media/image59.jpg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6.xml"/><Relationship Id="rId3" Type="http://schemas.openxmlformats.org/officeDocument/2006/relationships/image" Target="../media/image65.jpg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7.xml"/><Relationship Id="rId3" Type="http://schemas.openxmlformats.org/officeDocument/2006/relationships/image" Target="../media/image4.jpg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8.xml"/><Relationship Id="rId3" Type="http://schemas.openxmlformats.org/officeDocument/2006/relationships/image" Target="../media/image66.jpg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9.xml"/><Relationship Id="rId3" Type="http://schemas.openxmlformats.org/officeDocument/2006/relationships/image" Target="../media/image6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7.jpg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0.xml"/><Relationship Id="rId3" Type="http://schemas.openxmlformats.org/officeDocument/2006/relationships/image" Target="../media/image64.jpg"/></Relationships>
</file>

<file path=ppt/slides/_rels/slide1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1.xml"/><Relationship Id="rId3" Type="http://schemas.openxmlformats.org/officeDocument/2006/relationships/image" Target="../media/image61.jpg"/></Relationships>
</file>

<file path=ppt/slides/_rels/slide1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2.xml"/></Relationships>
</file>

<file path=ppt/slides/_rels/slide1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3.xml"/></Relationships>
</file>

<file path=ppt/slides/_rels/slide1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4.xml"/></Relationships>
</file>

<file path=ppt/slides/_rels/slide1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5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3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2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6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4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0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6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2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8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42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3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1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4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8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1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2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5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45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44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49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4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36.jp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58.jp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37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37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40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53.jp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43.jp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47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50.jp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70C0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4294967295"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Mondeling  Nederlands</a:t>
            </a:r>
            <a:endParaRPr/>
          </a:p>
        </p:txBody>
      </p:sp>
      <p:sp>
        <p:nvSpPr>
          <p:cNvPr id="90" name="Shape 90"/>
          <p:cNvSpPr txBox="1"/>
          <p:nvPr>
            <p:ph idx="4294967295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Cursus 1 – Module 6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Dag 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Aan de slag</a:t>
            </a:r>
            <a:endParaRPr/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Turven: hoeveel broers / zussen heb jij</a:t>
            </a:r>
            <a:endParaRPr/>
          </a:p>
          <a:p>
            <a:pPr indent="-514350" lvl="0" marL="51435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Maak een tekening van jouw familie</a:t>
            </a:r>
            <a:endParaRPr/>
          </a:p>
          <a:p>
            <a:pPr indent="-514350" lvl="0" marL="51435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Groepsfoto (iedereen is een lid van de familie)</a:t>
            </a:r>
            <a:endParaRPr/>
          </a:p>
          <a:p>
            <a:pPr indent="-514350" lvl="0" marL="51435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TweePraat: vertel over jouw familie</a:t>
            </a:r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Shape 85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tampen-schoppen-t13507" id="851" name="Shape 8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050" y="0"/>
            <a:ext cx="4897438" cy="4897438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Shape 852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trappen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Shape 85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echten-t11532" id="859" name="Shape 8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350" y="0"/>
            <a:ext cx="6516688" cy="4613275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Shape 860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vechten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Shape 86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eglopen_2" id="868" name="Shape 8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050" y="0"/>
            <a:ext cx="4897438" cy="4897438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Shape 869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weglopen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Shape 87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Shape 87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yn005_original_250_204_gif_2625965_9b233fc90205f49f36c7e7e10d1a554e" id="876" name="Shape 8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913" y="0"/>
            <a:ext cx="6588125" cy="5376863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Shape 877"/>
          <p:cNvSpPr txBox="1"/>
          <p:nvPr/>
        </p:nvSpPr>
        <p:spPr>
          <a:xfrm>
            <a:off x="3635375" y="5894388"/>
            <a:ext cx="2519363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boos worden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Shape 88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oos" id="883" name="Shape 8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1413" y="0"/>
            <a:ext cx="4305300" cy="5610225"/>
          </a:xfrm>
          <a:prstGeom prst="rect">
            <a:avLst/>
          </a:prstGeom>
          <a:noFill/>
          <a:ln>
            <a:noFill/>
          </a:ln>
        </p:spPr>
      </p:pic>
      <p:sp>
        <p:nvSpPr>
          <p:cNvPr id="884" name="Shape 88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Boos worden</a:t>
            </a:r>
            <a:endParaRPr/>
          </a:p>
        </p:txBody>
      </p:sp>
      <p:sp>
        <p:nvSpPr>
          <p:cNvPr id="885" name="Shape 885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boos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Shape 89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Shape 89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jullie-t12135" id="892" name="Shape 8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0125" y="900113"/>
            <a:ext cx="7143750" cy="5057775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Shape 893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jullie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Shape 89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899" name="Shape 89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schep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tuin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vriendin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vriend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zandbak</a:t>
            </a:r>
            <a:endParaRPr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Shape 90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905" name="Shape 90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schep			de scheppen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tuin			de tuinen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vriendin		de vriendinnen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vriend			de vrienden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zandbak		de zandbakken</a:t>
            </a:r>
            <a:endParaRPr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Shape 9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911" name="Shape 9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schouder</a:t>
            </a:r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Shape 9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917" name="Shape 9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schouder		de schouders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72" name="Shape 17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_009" id="173" name="Shape 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113" y="152400"/>
            <a:ext cx="6588000" cy="494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3635375" y="5942013"/>
            <a:ext cx="2519363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naast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midden</a:t>
            </a:r>
            <a:endParaRPr/>
          </a:p>
        </p:txBody>
      </p:sp>
      <p:cxnSp>
        <p:nvCxnSpPr>
          <p:cNvPr id="175" name="Shape 175"/>
          <p:cNvCxnSpPr/>
          <p:nvPr/>
        </p:nvCxnSpPr>
        <p:spPr>
          <a:xfrm flipH="1" rot="10800000">
            <a:off x="3995738" y="4005263"/>
            <a:ext cx="1800225" cy="208756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76" name="Shape 176"/>
          <p:cNvCxnSpPr/>
          <p:nvPr/>
        </p:nvCxnSpPr>
        <p:spPr>
          <a:xfrm flipH="1" rot="10800000">
            <a:off x="3924300" y="4287838"/>
            <a:ext cx="71438" cy="215265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Shape 922"/>
          <p:cNvSpPr txBox="1"/>
          <p:nvPr>
            <p:ph type="title"/>
          </p:nvPr>
        </p:nvSpPr>
        <p:spPr>
          <a:xfrm>
            <a:off x="539552" y="10527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Asha wordt boos!</a:t>
            </a: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Het verhaal</a:t>
            </a:r>
            <a:endParaRPr/>
          </a:p>
        </p:txBody>
      </p:sp>
      <p:sp>
        <p:nvSpPr>
          <p:cNvPr id="923" name="Shape 923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Shape 924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Shape 925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Shape 926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rgbClr val="9A9ADF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hape 9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hebben we geleerd?</a:t>
            </a:r>
            <a:endParaRPr/>
          </a:p>
        </p:txBody>
      </p:sp>
      <p:sp>
        <p:nvSpPr>
          <p:cNvPr id="932" name="Shape 9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Vertel het verhaal in je eigen woorden terug.</a:t>
            </a:r>
            <a:endParaRPr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70C0"/>
        </a:solidFill>
      </p:bgPr>
    </p:bg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Dag 5</a:t>
            </a:r>
            <a:endParaRPr/>
          </a:p>
        </p:txBody>
      </p:sp>
      <p:sp>
        <p:nvSpPr>
          <p:cNvPr id="938" name="Shape 9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Shape 9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Shape 94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g00015" id="945" name="Shape 9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3" y="0"/>
            <a:ext cx="5292725" cy="5292725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Shape 946"/>
          <p:cNvSpPr txBox="1"/>
          <p:nvPr/>
        </p:nvSpPr>
        <p:spPr>
          <a:xfrm>
            <a:off x="1313762" y="5567130"/>
            <a:ext cx="65164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 van de dag:       verstoppen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Shape 9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Weet je nog?</a:t>
            </a:r>
            <a:endParaRPr/>
          </a:p>
        </p:txBody>
      </p:sp>
      <p:sp>
        <p:nvSpPr>
          <p:cNvPr id="952" name="Shape 95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Asha wordt boos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schouder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Wegjagen </a:t>
            </a:r>
            <a:endParaRPr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Shape 957"/>
          <p:cNvSpPr txBox="1"/>
          <p:nvPr>
            <p:ph type="title"/>
          </p:nvPr>
        </p:nvSpPr>
        <p:spPr>
          <a:xfrm>
            <a:off x="251520" y="112474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Weet je nog?</a:t>
            </a: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Het verhaal</a:t>
            </a:r>
            <a:endParaRPr/>
          </a:p>
        </p:txBody>
      </p:sp>
      <p:sp>
        <p:nvSpPr>
          <p:cNvPr id="958" name="Shape 958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Shape 959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Shape 960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Shape 961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rgbClr val="9A9ADF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Shape 96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 van de week</a:t>
            </a:r>
            <a:endParaRPr/>
          </a:p>
        </p:txBody>
      </p:sp>
      <p:sp>
        <p:nvSpPr>
          <p:cNvPr id="967" name="Shape 96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968" name="Shape 96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969" name="Shape 96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0" name="Shape 9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3442" y="2795264"/>
            <a:ext cx="3593358" cy="1707954"/>
          </a:xfrm>
          <a:prstGeom prst="rect">
            <a:avLst/>
          </a:prstGeom>
          <a:noFill/>
          <a:ln>
            <a:noFill/>
          </a:ln>
        </p:spPr>
      </p:pic>
      <p:sp>
        <p:nvSpPr>
          <p:cNvPr id="971" name="Shape 97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2" name="Shape 9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9142" y="2708920"/>
            <a:ext cx="2736304" cy="1794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Shape 97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/</a:t>
            </a:r>
            <a:r>
              <a:rPr b="0" i="0" lang="nl-NL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/>
          </a:p>
        </p:txBody>
      </p:sp>
      <p:sp>
        <p:nvSpPr>
          <p:cNvPr id="978" name="Shape 97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kip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</a:t>
            </a:r>
            <a:endParaRPr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endParaRPr/>
          </a:p>
        </p:txBody>
      </p:sp>
      <p:sp>
        <p:nvSpPr>
          <p:cNvPr id="984" name="Shape 98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weet je wat krokodillen willen?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krokodillen willen bijten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billen om in te bijten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billen om in te happen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lekker met hun tanden klappen</a:t>
            </a:r>
            <a:endParaRPr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Shape 98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/a/</a:t>
            </a:r>
            <a:endParaRPr/>
          </a:p>
        </p:txBody>
      </p:sp>
      <p:sp>
        <p:nvSpPr>
          <p:cNvPr id="990" name="Shape 99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zal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kam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lam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/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eur" id="183" name="Shape 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1775" y="0"/>
            <a:ext cx="3408363" cy="501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deur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Shape 99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endParaRPr/>
          </a:p>
        </p:txBody>
      </p:sp>
      <p:sp>
        <p:nvSpPr>
          <p:cNvPr id="996" name="Shape 99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dag mama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trap niet op de mat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is nat en glad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 schat</a:t>
            </a:r>
            <a:endParaRPr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Shape 100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Shape 100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vriendinnen" id="1003" name="Shape 10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888" y="0"/>
            <a:ext cx="6516687" cy="43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4" name="Shape 1004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meisjes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Shape 100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Shape 10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oepje%20jongens%20LR" id="1011" name="Shape 10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8" y="0"/>
            <a:ext cx="8101012" cy="538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Shape 1012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jongens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Shape 10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Shape 10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ak%20Tafel%20Jakarta" id="1019" name="Shape 10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350" y="0"/>
            <a:ext cx="6588125" cy="543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Shape 1020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tafel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Shape 10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Shape 10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opie van beer-achter-boom" id="1027" name="Shape 10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0"/>
            <a:ext cx="6732588" cy="4487863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Shape 1028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achter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Shape 10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Shape 10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jl-rechts" id="1035" name="Shape 10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8" y="0"/>
            <a:ext cx="8101012" cy="5237163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Shape 1036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rechts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Shape 10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Shape 104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opie van pijl_links" id="1043" name="Shape 10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150" y="0"/>
            <a:ext cx="5211763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Shape 1044"/>
          <p:cNvSpPr txBox="1"/>
          <p:nvPr/>
        </p:nvSpPr>
        <p:spPr>
          <a:xfrm>
            <a:off x="3708400" y="6080125"/>
            <a:ext cx="2519363" cy="522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links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Shape 10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Shape 105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_009" id="1051" name="Shape 10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8" y="0"/>
            <a:ext cx="7324725" cy="549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Shape 1052"/>
          <p:cNvSpPr txBox="1"/>
          <p:nvPr/>
        </p:nvSpPr>
        <p:spPr>
          <a:xfrm>
            <a:off x="3059113" y="6034088"/>
            <a:ext cx="4105275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naast - midden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Shape 10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Shape 105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ias_voor_boom" id="1059" name="Shape 10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0"/>
            <a:ext cx="7092950" cy="469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0" name="Shape 1060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voor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Shape 10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Shape 106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una%20onder%20tafel" id="1067" name="Shape 10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3" y="0"/>
            <a:ext cx="7561262" cy="6043613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Shape 1068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onder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ak%20Tafel%20Jakarta" id="191" name="Shape 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350" y="0"/>
            <a:ext cx="6588125" cy="543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tafel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Shape 10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Shape 107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ickje_op_stoel" id="1075" name="Shape 10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0"/>
            <a:ext cx="8128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6" name="Shape 1076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</a:t>
            </a: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Shape 108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Shape 108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achterin1" id="1083" name="Shape 10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8" y="0"/>
            <a:ext cx="7345362" cy="5484813"/>
          </a:xfrm>
          <a:prstGeom prst="rect">
            <a:avLst/>
          </a:prstGeom>
          <a:noFill/>
          <a:ln>
            <a:noFill/>
          </a:ln>
        </p:spPr>
      </p:pic>
      <p:sp>
        <p:nvSpPr>
          <p:cNvPr id="1084" name="Shape 1084"/>
          <p:cNvSpPr txBox="1"/>
          <p:nvPr/>
        </p:nvSpPr>
        <p:spPr>
          <a:xfrm>
            <a:off x="2719388" y="6021388"/>
            <a:ext cx="40322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voorin - achterin</a:t>
            </a:r>
            <a:endParaRPr/>
          </a:p>
        </p:txBody>
      </p:sp>
      <p:cxnSp>
        <p:nvCxnSpPr>
          <p:cNvPr id="1085" name="Shape 1085"/>
          <p:cNvCxnSpPr/>
          <p:nvPr/>
        </p:nvCxnSpPr>
        <p:spPr>
          <a:xfrm flipH="1" rot="10800000">
            <a:off x="3563938" y="5013325"/>
            <a:ext cx="2160587" cy="100806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086" name="Shape 1086"/>
          <p:cNvCxnSpPr/>
          <p:nvPr/>
        </p:nvCxnSpPr>
        <p:spPr>
          <a:xfrm rot="10800000">
            <a:off x="2700338" y="4724400"/>
            <a:ext cx="2159000" cy="13684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Shape 109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taalfuncties</a:t>
            </a:r>
            <a:endParaRPr/>
          </a:p>
        </p:txBody>
      </p:sp>
      <p:sp>
        <p:nvSpPr>
          <p:cNvPr id="1092" name="Shape 109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 beoordeling vragen: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juf, ik ben klaar.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juf, is dit goed?</a:t>
            </a:r>
            <a:endParaRPr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Shape 109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1098" name="Shape 109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jongen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meisje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tafel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Shape 110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1104" name="Shape 110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jongen			de jongens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meisje		de meisjes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tafel			de tafels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Shape 110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- woorden</a:t>
            </a:r>
            <a:endParaRPr/>
          </a:p>
        </p:txBody>
      </p:sp>
      <p:sp>
        <p:nvSpPr>
          <p:cNvPr id="1110" name="Shape 11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Pak de 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doos en een rood blad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Herhaal alle het woorden uit de doos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Schrijf het woord: familie op het blad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Laat de kinderen alle 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woorden opplakken  en kleuren in hun woordenboek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as_726269b" id="199" name="Shape 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450" y="0"/>
            <a:ext cx="7200900" cy="499903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tas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lachen </a:t>
            </a:r>
            <a:endParaRPr/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3728" y="1600200"/>
            <a:ext cx="4333875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g_56_3883" id="215" name="Shape 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5175"/>
            <a:ext cx="9144000" cy="480218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alleen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/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aarten_kaart_plaatje_11" id="223" name="Shape 2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150" y="0"/>
            <a:ext cx="604837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blij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humbnail" id="232" name="Shape 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1775" y="0"/>
            <a:ext cx="4151313" cy="5876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roepen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</a:t>
            </a:r>
            <a:endParaRPr/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1403350" y="2997200"/>
            <a:ext cx="5832475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geen – niets - niks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aby" id="97" name="Shape 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7313" y="0"/>
            <a:ext cx="4198937" cy="54451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971600" y="6021388"/>
            <a:ext cx="7715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 van de dag:            de baby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verhaal</a:t>
            </a:r>
            <a:endParaRPr/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Platen bekijken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Woorden benoemen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Verhaal voorlezen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Samenvatten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539552" y="10527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Sem krijgt een broertje of zusje</a:t>
            </a: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Het verhaal</a:t>
            </a: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rgbClr val="9A9ADF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hebben we geleerd?</a:t>
            </a:r>
            <a:endParaRPr/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baby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 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verhaal: wat is er gebeurd?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70C0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Dag 2</a:t>
            </a:r>
            <a:endParaRPr/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Weet je nog?</a:t>
            </a:r>
            <a:endParaRPr/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baby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familie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Broer, zus, vader, moeder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539552" y="10527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Sem krijgt een broertje of zusje</a:t>
            </a: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Het verhaal</a:t>
            </a: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rgbClr val="9A9ADF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 van de week</a:t>
            </a:r>
            <a:endParaRPr/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290" name="Shape 29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291" name="Shape 29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3442" y="2795264"/>
            <a:ext cx="3593358" cy="170795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9142" y="2708920"/>
            <a:ext cx="2736304" cy="1794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/</a:t>
            </a:r>
            <a:r>
              <a:rPr b="0" i="0" lang="nl-NL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/>
          </a:p>
        </p:txBody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kip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endParaRPr/>
          </a:p>
        </p:txBody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weet je wat krokodillen willen?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krokodillen willen bijten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billen om in te bijten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billen om in te happen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lekker met hun tanden klappen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/a/</a:t>
            </a:r>
            <a:endParaRPr/>
          </a:p>
        </p:txBody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zal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kam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lam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endParaRPr/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ma-mama-kind"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250" y="0"/>
            <a:ext cx="5867400" cy="555783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2411413" y="6021388"/>
            <a:ext cx="56896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mama – </a:t>
            </a: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broertje - oma </a:t>
            </a:r>
            <a:endParaRPr/>
          </a:p>
        </p:txBody>
      </p:sp>
      <p:cxnSp>
        <p:nvCxnSpPr>
          <p:cNvPr id="107" name="Shape 107"/>
          <p:cNvCxnSpPr/>
          <p:nvPr/>
        </p:nvCxnSpPr>
        <p:spPr>
          <a:xfrm rot="10800000">
            <a:off x="2771775" y="5557838"/>
            <a:ext cx="431800" cy="4333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08" name="Shape 108"/>
          <p:cNvCxnSpPr/>
          <p:nvPr/>
        </p:nvCxnSpPr>
        <p:spPr>
          <a:xfrm flipH="1" rot="10800000">
            <a:off x="4716463" y="4221163"/>
            <a:ext cx="142875" cy="18002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09" name="Shape 109"/>
          <p:cNvCxnSpPr/>
          <p:nvPr/>
        </p:nvCxnSpPr>
        <p:spPr>
          <a:xfrm flipH="1" rot="10800000">
            <a:off x="6227763" y="4868863"/>
            <a:ext cx="73025" cy="10810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endParaRPr/>
          </a:p>
        </p:txBody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dag mama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trap niet op de mat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is nat en glad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 schat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call_ms_kleding" id="325" name="Shape 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150" y="188913"/>
            <a:ext cx="5076825" cy="447992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/>
          <p:nvPr/>
        </p:nvSpPr>
        <p:spPr>
          <a:xfrm>
            <a:off x="251520" y="6021388"/>
            <a:ext cx="843528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 van de dag:                 de kleren – de kleding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                 </a:t>
            </a:r>
            <a:endParaRPr/>
          </a:p>
        </p:txBody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aby" id="333" name="Shape 3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4075" y="0"/>
            <a:ext cx="3976688" cy="515778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baby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inderen" id="341" name="Shape 3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57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kinderen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/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arge_481906" id="349" name="Shape 3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113" y="0"/>
            <a:ext cx="7524750" cy="489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 txBox="1"/>
          <p:nvPr/>
        </p:nvSpPr>
        <p:spPr>
          <a:xfrm>
            <a:off x="3708400" y="6021388"/>
            <a:ext cx="2519363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luier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oot-en-klein-t11509" id="357" name="Shape 3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975" y="0"/>
            <a:ext cx="3752850" cy="5300663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groot en klein</a:t>
            </a:r>
            <a:endParaRPr/>
          </a:p>
        </p:txBody>
      </p:sp>
      <p:cxnSp>
        <p:nvCxnSpPr>
          <p:cNvPr id="359" name="Shape 359"/>
          <p:cNvCxnSpPr/>
          <p:nvPr/>
        </p:nvCxnSpPr>
        <p:spPr>
          <a:xfrm rot="10800000">
            <a:off x="3851275" y="4868863"/>
            <a:ext cx="360363" cy="11525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360" name="Shape 360"/>
          <p:cNvCxnSpPr/>
          <p:nvPr/>
        </p:nvCxnSpPr>
        <p:spPr>
          <a:xfrm rot="10800000">
            <a:off x="5292725" y="4868863"/>
            <a:ext cx="142875" cy="122396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roek" id="367" name="Shape 3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4075" y="0"/>
            <a:ext cx="4892675" cy="5876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broek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/>
          </a:p>
        </p:txBody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Jas%20881198" id="375" name="Shape 3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150" y="0"/>
            <a:ext cx="5653088" cy="5653088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Shape 376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jas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Jurk%20Molly%20grijs_01" id="383" name="Shape 3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9113" y="0"/>
            <a:ext cx="2619375" cy="4868863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Shape 384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jurk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90" name="Shape 39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as_726269b" id="391" name="Shape 3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13" y="0"/>
            <a:ext cx="7164387" cy="4973638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Shape 392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tas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JONGEN" id="116" name="Shape 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0338" y="0"/>
            <a:ext cx="411797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jongen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/>
          </a:p>
        </p:txBody>
      </p:sp>
      <p:sp>
        <p:nvSpPr>
          <p:cNvPr id="398" name="Shape 39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est%20classy%20dots%20navy" id="399" name="Shape 3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8538" y="0"/>
            <a:ext cx="4995862" cy="544512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Shape 400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vest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ichtdoen-rits" id="408" name="Shape 4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713" y="0"/>
            <a:ext cx="5221287" cy="5221288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Shape 409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dichtdoen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/>
          </a:p>
        </p:txBody>
      </p:sp>
      <p:sp>
        <p:nvSpPr>
          <p:cNvPr id="415" name="Shape 4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pendoen-rits" id="416" name="Shape 4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250" y="0"/>
            <a:ext cx="5113338" cy="5113338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Shape 417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opendoen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 jas en de tas</a:t>
            </a:r>
            <a:endParaRPr/>
          </a:p>
        </p:txBody>
      </p:sp>
      <p:sp>
        <p:nvSpPr>
          <p:cNvPr id="423" name="Shape 4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doe de rits  open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doe de rits  dicht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tas is leeg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tas is vol – te vol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Aan de slag</a:t>
            </a:r>
            <a:endParaRPr/>
          </a:p>
        </p:txBody>
      </p:sp>
      <p:sp>
        <p:nvSpPr>
          <p:cNvPr id="429" name="Shape 4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Deel de kledingstukken uit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 de jas / jurk / luier etc….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het te </a:t>
            </a:r>
            <a:r>
              <a:rPr b="1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klein</a:t>
            </a: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/ te </a:t>
            </a:r>
            <a:r>
              <a:rPr b="1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groot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het voor een kind / baby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het voor een groot mens (zoals de juf?)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Waar moet de kleding?</a:t>
            </a:r>
            <a:endParaRPr/>
          </a:p>
        </p:txBody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grote mensen</a:t>
            </a:r>
            <a:endParaRPr/>
          </a:p>
        </p:txBody>
      </p:sp>
      <p:sp>
        <p:nvSpPr>
          <p:cNvPr id="436" name="Shape 43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Shape 43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kinderen</a:t>
            </a:r>
            <a:endParaRPr/>
          </a:p>
        </p:txBody>
      </p:sp>
      <p:sp>
        <p:nvSpPr>
          <p:cNvPr id="438" name="Shape 43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444" name="Shape 44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5%20beter%20een%20vol%20dan%20een%20leeg-747325" id="445" name="Shape 4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113" y="0"/>
            <a:ext cx="7343775" cy="5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Shape 446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leeg en vol</a:t>
            </a:r>
            <a:endParaRPr/>
          </a:p>
        </p:txBody>
      </p:sp>
      <p:cxnSp>
        <p:nvCxnSpPr>
          <p:cNvPr id="447" name="Shape 447"/>
          <p:cNvCxnSpPr/>
          <p:nvPr/>
        </p:nvCxnSpPr>
        <p:spPr>
          <a:xfrm rot="10800000">
            <a:off x="2411413" y="836613"/>
            <a:ext cx="1655762" cy="511175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448" name="Shape 448"/>
          <p:cNvCxnSpPr/>
          <p:nvPr/>
        </p:nvCxnSpPr>
        <p:spPr>
          <a:xfrm flipH="1" rot="10800000">
            <a:off x="5292725" y="2708275"/>
            <a:ext cx="863600" cy="316865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Taalfuncties</a:t>
            </a:r>
            <a:endParaRPr/>
          </a:p>
        </p:txBody>
      </p:sp>
      <p:sp>
        <p:nvSpPr>
          <p:cNvPr id="454" name="Shape 454"/>
          <p:cNvSpPr txBox="1"/>
          <p:nvPr>
            <p:ph idx="1" type="body"/>
          </p:nvPr>
        </p:nvSpPr>
        <p:spPr>
          <a:xfrm>
            <a:off x="457200" y="1600200"/>
            <a:ext cx="3754760" cy="452596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zeggen dat je iets wel wilt: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willen jullie?   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(wil je deze jurk?)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</a:t>
            </a:r>
            <a:endParaRPr/>
          </a:p>
        </p:txBody>
      </p:sp>
      <p:sp>
        <p:nvSpPr>
          <p:cNvPr id="455" name="Shape 455"/>
          <p:cNvSpPr txBox="1"/>
          <p:nvPr/>
        </p:nvSpPr>
        <p:spPr>
          <a:xfrm>
            <a:off x="4427984" y="1600199"/>
            <a:ext cx="4258816" cy="452596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zeggen dat je iets niet wilt: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wil niet …..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wil geen …..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 wil ik niet.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nee.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461" name="Shape 46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broek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jas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jurk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kind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tas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vest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467" name="Shape 46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broek			de broeken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jas			de jassen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jurk			de jurken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kind			de kinderen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tas			de tassen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vest			de vesten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eisje3" id="124" name="Shape 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713" y="0"/>
            <a:ext cx="5570537" cy="558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meisje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473" name="Shape 47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baby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luier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479" name="Shape 47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baby			de baby’s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luier			de luier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hebben we geleerd?</a:t>
            </a:r>
            <a:endParaRPr/>
          </a:p>
        </p:txBody>
      </p:sp>
      <p:sp>
        <p:nvSpPr>
          <p:cNvPr id="485" name="Shape 48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✓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Voorzeggen , nazeggen</a:t>
            </a:r>
            <a:endParaRPr/>
          </a:p>
          <a:p>
            <a:pPr indent="-285750" lvl="1" marL="74295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✓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Wijs aan</a:t>
            </a:r>
            <a:endParaRPr/>
          </a:p>
          <a:p>
            <a:pPr indent="-228600" lvl="2" marL="11430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✓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 heet dit?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70C0"/>
        </a:solid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Dag 3</a:t>
            </a:r>
            <a:endParaRPr/>
          </a:p>
        </p:txBody>
      </p:sp>
      <p:sp>
        <p:nvSpPr>
          <p:cNvPr id="491" name="Shape 49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/>
          </a:p>
        </p:txBody>
      </p:sp>
      <p:sp>
        <p:nvSpPr>
          <p:cNvPr id="497" name="Shape 49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4650WaarisopaOma" id="498" name="Shape 4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613" y="-171450"/>
            <a:ext cx="5127625" cy="5661025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Shape 499"/>
          <p:cNvSpPr txBox="1"/>
          <p:nvPr/>
        </p:nvSpPr>
        <p:spPr>
          <a:xfrm>
            <a:off x="1259632" y="6021388"/>
            <a:ext cx="669674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 van de dag:      opa en oma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hebben we geleerd?</a:t>
            </a:r>
            <a:endParaRPr/>
          </a:p>
        </p:txBody>
      </p:sp>
      <p:sp>
        <p:nvSpPr>
          <p:cNvPr id="506" name="Shape 50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kleren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noem een kledingstuk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overal / nergens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/</a:t>
            </a:r>
            <a:r>
              <a:rPr b="0" i="0" lang="nl-NL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/>
          </a:p>
        </p:txBody>
      </p:sp>
      <p:sp>
        <p:nvSpPr>
          <p:cNvPr id="512" name="Shape 5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kip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endParaRPr/>
          </a:p>
        </p:txBody>
      </p:sp>
      <p:sp>
        <p:nvSpPr>
          <p:cNvPr id="518" name="Shape 5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weet je wat krokodillen willen?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krokodillen willen bijten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billen om in te bijten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billen om in te happen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lekker met hun tanden klappen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/a/</a:t>
            </a:r>
            <a:endParaRPr/>
          </a:p>
        </p:txBody>
      </p:sp>
      <p:sp>
        <p:nvSpPr>
          <p:cNvPr id="525" name="Shape 5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zal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kam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lam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endParaRPr/>
          </a:p>
        </p:txBody>
      </p:sp>
      <p:sp>
        <p:nvSpPr>
          <p:cNvPr id="531" name="Shape 5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dag mama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trap niet op de mat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is nat en glad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 schat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oetbal-kleurplaat-vader-en-zoon-medium" id="132" name="Shape 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250" y="0"/>
            <a:ext cx="6276975" cy="442118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3276600" y="6021388"/>
            <a:ext cx="38877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vader - papa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Shape 5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arge_536708" id="538" name="Shape 5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0"/>
            <a:ext cx="7488238" cy="49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Shape 539"/>
          <p:cNvSpPr txBox="1"/>
          <p:nvPr/>
        </p:nvSpPr>
        <p:spPr>
          <a:xfrm>
            <a:off x="2195736" y="5055533"/>
            <a:ext cx="554414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jongen		</a:t>
            </a: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meisje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broertje		</a:t>
            </a: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zusje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Shape 54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_00038761" id="546" name="Shape 5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2275" y="0"/>
            <a:ext cx="5715000" cy="50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Shape 547"/>
          <p:cNvSpPr txBox="1"/>
          <p:nvPr/>
        </p:nvSpPr>
        <p:spPr>
          <a:xfrm>
            <a:off x="2987675" y="6021388"/>
            <a:ext cx="38163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kinderwagen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Shape 55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arge_481906" id="554" name="Shape 5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3" y="0"/>
            <a:ext cx="8064500" cy="52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Shape 555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luier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Shape 56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5%20beter%20een%20vol%20dan%20een%20leeg-747325" id="562" name="Shape 5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113" y="0"/>
            <a:ext cx="7416800" cy="5564188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Shape 563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leeg - vol </a:t>
            </a:r>
            <a:endParaRPr/>
          </a:p>
        </p:txBody>
      </p:sp>
      <p:cxnSp>
        <p:nvCxnSpPr>
          <p:cNvPr id="564" name="Shape 564"/>
          <p:cNvCxnSpPr/>
          <p:nvPr/>
        </p:nvCxnSpPr>
        <p:spPr>
          <a:xfrm rot="10800000">
            <a:off x="2411413" y="836613"/>
            <a:ext cx="1584325" cy="511333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65" name="Shape 565"/>
          <p:cNvCxnSpPr/>
          <p:nvPr/>
        </p:nvCxnSpPr>
        <p:spPr>
          <a:xfrm flipH="1" rot="10800000">
            <a:off x="4932363" y="2636838"/>
            <a:ext cx="1152525" cy="32400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Shape 57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l-kleurplaat-kleurplaten-foto-opa-en-oma-p6530" id="572" name="Shape 5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875" y="0"/>
            <a:ext cx="4203700" cy="594995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Shape 573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opa en oma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Shape 57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ris-huilen-gezicht" id="580" name="Shape 5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613" y="188913"/>
            <a:ext cx="5518150" cy="5688012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Shape 581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huilen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Shape 58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ij-theo-op-schoot" id="589" name="Shape 5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613" y="0"/>
            <a:ext cx="4408487" cy="5876925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Shape 590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 schoot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Shape 59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achen1" id="597" name="Shape 5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75" y="0"/>
            <a:ext cx="6480175" cy="5480050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Shape 598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lachen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Shape 60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eehelpen%202" id="606" name="Shape 6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450" y="0"/>
            <a:ext cx="5391150" cy="558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Shape 607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meehelpen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Shape 6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vitational_waves" id="615" name="Shape 6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88" y="0"/>
            <a:ext cx="6605587" cy="4954588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Shape 616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mooi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/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zusje" id="140" name="Shape 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2275" y="0"/>
            <a:ext cx="5133975" cy="43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zusje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Shape 6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llebei-blij" id="623" name="Shape 6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0"/>
            <a:ext cx="6372225" cy="465455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Shape 624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allebei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Shape 6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g_56_3883" id="631" name="Shape 6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5175"/>
            <a:ext cx="9144000" cy="4802188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Shape 632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alleen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Shape 6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aarten_kaart_plaatje_11" id="639" name="Shape 6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8" y="0"/>
            <a:ext cx="7273925" cy="5819775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Shape 640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blij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Shape 64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erdrietig" id="647" name="Shape 6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13" y="0"/>
            <a:ext cx="6624637" cy="4968875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Shape 648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verdrietig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Werkblad</a:t>
            </a:r>
            <a:endParaRPr/>
          </a:p>
        </p:txBody>
      </p:sp>
      <p:sp>
        <p:nvSpPr>
          <p:cNvPr id="655" name="Shape 65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Herhaal: blij, verdrietig, huilen, lachen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Uitbeelden: “kijk eens …. “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Vraaggesprek:  </a:t>
            </a:r>
            <a:b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welke kleuren horen bij BLIJ en welke kleuren horen bij VERDRIETIG?  Kleur de smileys in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Laat de kinderen tijdens het verhaal de kaartjes aanwijzen, wanneer zijn ze blij / verdrietig.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661" name="Shape 66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broertje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kinderwagen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luier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zusje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667" name="Shape 66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broertje			de broertjes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kinderwagen		de kinderwagens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luier				de luiers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zusje				de zusjes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/>
          <p:nvPr>
            <p:ph type="title"/>
          </p:nvPr>
        </p:nvSpPr>
        <p:spPr>
          <a:xfrm>
            <a:off x="539552" y="10527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Adela</a:t>
            </a: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Het verhaal</a:t>
            </a:r>
            <a:endParaRPr/>
          </a:p>
        </p:txBody>
      </p:sp>
      <p:sp>
        <p:nvSpPr>
          <p:cNvPr id="673" name="Shape 673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Shape 674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Shape 675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Shape 676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rgbClr val="9A9ADF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hebben we geleerd?</a:t>
            </a:r>
            <a:endParaRPr/>
          </a:p>
        </p:txBody>
      </p:sp>
      <p:sp>
        <p:nvSpPr>
          <p:cNvPr id="682" name="Shape 68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Opa en oma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Jongen en meisje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Broertje en zusje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Blij / verdrietig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70C0"/>
        </a:solidFill>
      </p:bgPr>
    </p:bg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Dag 4</a:t>
            </a:r>
            <a:endParaRPr/>
          </a:p>
        </p:txBody>
      </p:sp>
      <p:sp>
        <p:nvSpPr>
          <p:cNvPr id="688" name="Shape 68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arge_536708" id="148" name="Shape 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0"/>
            <a:ext cx="7596188" cy="506571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3203575" y="5876925"/>
            <a:ext cx="4824413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jongen – </a:t>
            </a: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 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broertje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meisje – </a:t>
            </a: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zusje</a:t>
            </a:r>
            <a:endParaRPr/>
          </a:p>
        </p:txBody>
      </p:sp>
      <p:cxnSp>
        <p:nvCxnSpPr>
          <p:cNvPr id="150" name="Shape 150"/>
          <p:cNvCxnSpPr/>
          <p:nvPr/>
        </p:nvCxnSpPr>
        <p:spPr>
          <a:xfrm rot="10800000">
            <a:off x="3492500" y="5157788"/>
            <a:ext cx="574675" cy="71913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51" name="Shape 151"/>
          <p:cNvCxnSpPr/>
          <p:nvPr/>
        </p:nvCxnSpPr>
        <p:spPr>
          <a:xfrm flipH="1" rot="10800000">
            <a:off x="4572000" y="5300663"/>
            <a:ext cx="1584325" cy="11525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Shape 69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yn005_original_250_204_gif_2625965_9b233fc90205f49f36c7e7e10d1a554e" id="695" name="Shape 6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450" y="0"/>
            <a:ext cx="6083300" cy="4964113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Shape 696"/>
          <p:cNvSpPr txBox="1"/>
          <p:nvPr/>
        </p:nvSpPr>
        <p:spPr>
          <a:xfrm>
            <a:off x="107504" y="6021388"/>
            <a:ext cx="87849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 van de dag:           de ruzie (ruzie maken)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Weet je nog?</a:t>
            </a:r>
            <a:endParaRPr/>
          </a:p>
        </p:txBody>
      </p:sp>
      <p:sp>
        <p:nvSpPr>
          <p:cNvPr id="702" name="Shape 70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Opa en oma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Jongen en meisje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Broertje en zusje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Blij / verdrietig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Adela</a:t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 van de week</a:t>
            </a:r>
            <a:endParaRPr/>
          </a:p>
        </p:txBody>
      </p:sp>
      <p:sp>
        <p:nvSpPr>
          <p:cNvPr id="708" name="Shape 70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709" name="Shape 70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710" name="Shape 7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1" name="Shape 7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3442" y="2795264"/>
            <a:ext cx="3593358" cy="1707954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Shape 71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3" name="Shape 7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9142" y="2708920"/>
            <a:ext cx="2736304" cy="1794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/</a:t>
            </a:r>
            <a:r>
              <a:rPr b="0" i="0" lang="nl-NL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/>
          </a:p>
        </p:txBody>
      </p:sp>
      <p:sp>
        <p:nvSpPr>
          <p:cNvPr id="719" name="Shape 7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kip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endParaRPr/>
          </a:p>
        </p:txBody>
      </p:sp>
      <p:sp>
        <p:nvSpPr>
          <p:cNvPr id="725" name="Shape 7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weet je wat krokodillen willen?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krokodillen willen bijten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billen om in te bijten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billen om in te happen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lekker met hun tanden klappen</a:t>
            </a:r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/a/</a:t>
            </a:r>
            <a:endParaRPr/>
          </a:p>
        </p:txBody>
      </p:sp>
      <p:sp>
        <p:nvSpPr>
          <p:cNvPr id="731" name="Shape 7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zal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kam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lam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</a:t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endParaRPr/>
          </a:p>
        </p:txBody>
      </p:sp>
      <p:sp>
        <p:nvSpPr>
          <p:cNvPr id="737" name="Shape 7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dag mama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trap niet op de mat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is nat en glad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 schat</a:t>
            </a:r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Shape 74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hep" id="744" name="Shape 7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150" y="-171450"/>
            <a:ext cx="5795963" cy="5600700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Shape 745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schep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Shape 75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rnold-opa-en-oma" id="752" name="Shape 7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350" y="0"/>
            <a:ext cx="5940425" cy="49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Shape 753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ruzie maken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Shape 75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l-kleurplaat-kleurplaten-foto-stijve-schouder-p11794" id="760" name="Shape 7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875" y="0"/>
            <a:ext cx="4111625" cy="5805488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Shape 761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schouder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http://linkfotografie.nl/wp-content/gallery/portfolio%20familie%20klein/Familie-portret-4.jpg" id="157" name="Shape 15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http://linkfotografie.nl/wp-content/gallery/portfolio%20familie%20klein/Familie-portret-4.jpg" id="158" name="Shape 158"/>
          <p:cNvSpPr/>
          <p:nvPr/>
        </p:nvSpPr>
        <p:spPr>
          <a:xfrm>
            <a:off x="155575" y="-936625"/>
            <a:ext cx="2952750" cy="1962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667" y="548680"/>
            <a:ext cx="8720660" cy="5805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Shape 76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loedneusb" id="768" name="Shape 7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4075" y="0"/>
            <a:ext cx="4645025" cy="5445125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Shape 769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bloed</a:t>
            </a:r>
            <a:endParaRPr/>
          </a:p>
        </p:txBody>
      </p:sp>
      <p:sp>
        <p:nvSpPr>
          <p:cNvPr id="770" name="Shape 770"/>
          <p:cNvSpPr/>
          <p:nvPr/>
        </p:nvSpPr>
        <p:spPr>
          <a:xfrm>
            <a:off x="2771800" y="2996952"/>
            <a:ext cx="1080120" cy="50405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Shape 77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uin%20oma%20an%20008%20(Medium)" id="777" name="Shape 7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75" y="0"/>
            <a:ext cx="6516688" cy="4887913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Shape 778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tuin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Shape 78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Gustav loopt.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jongen loopt.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Hij</a:t>
            </a: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loopt.</a:t>
            </a:r>
            <a:endParaRPr/>
          </a:p>
        </p:txBody>
      </p:sp>
      <p:sp>
        <p:nvSpPr>
          <p:cNvPr id="785" name="Shape 78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Mariam loopt.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meisje loopt.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Zij</a:t>
            </a: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loopt.</a:t>
            </a:r>
            <a:endParaRPr/>
          </a:p>
        </p:txBody>
      </p:sp>
      <p:pic>
        <p:nvPicPr>
          <p:cNvPr id="786" name="Shape 7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6735" y="46757"/>
            <a:ext cx="4770530" cy="3816424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Even oefenen</a:t>
            </a:r>
            <a:endParaRPr/>
          </a:p>
        </p:txBody>
      </p:sp>
      <p:sp>
        <p:nvSpPr>
          <p:cNvPr id="792" name="Shape 79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Shape 793"/>
          <p:cNvSpPr txBox="1"/>
          <p:nvPr>
            <p:ph idx="2" type="body"/>
          </p:nvPr>
        </p:nvSpPr>
        <p:spPr>
          <a:xfrm>
            <a:off x="5436096" y="1600200"/>
            <a:ext cx="325070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Noem de namen van klasgenoten, familieleden, personen uit de verhalen. 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het een hij of een zij?</a:t>
            </a:r>
            <a:endParaRPr/>
          </a:p>
        </p:txBody>
      </p:sp>
      <p:pic>
        <p:nvPicPr>
          <p:cNvPr id="794" name="Shape 7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1844824"/>
            <a:ext cx="4770530" cy="3816424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Shape 80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rienden" id="802" name="Shape 8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2275" y="0"/>
            <a:ext cx="5761038" cy="5761038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Shape 803"/>
          <p:cNvSpPr txBox="1"/>
          <p:nvPr/>
        </p:nvSpPr>
        <p:spPr>
          <a:xfrm>
            <a:off x="2627313" y="6021388"/>
            <a:ext cx="417671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vriend – de vriendin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Shape 80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opie van Kopie van meisjes%20in%20Noord%20Soedan%20foto%20CC%20David%20Haberlah" id="810" name="Shape 8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88" y="0"/>
            <a:ext cx="7308850" cy="5481638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Shape 811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vriendin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Shape 8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zandbak" id="819" name="Shape 8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450" y="0"/>
            <a:ext cx="7129463" cy="53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Shape 820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zandbak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Shape 8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Shape 8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046" id="827" name="Shape 8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13" y="0"/>
            <a:ext cx="7308850" cy="5518150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Shape 828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schreeuwen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Shape 8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Shape 8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Shape 835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lachen</a:t>
            </a:r>
            <a:endParaRPr/>
          </a:p>
        </p:txBody>
      </p:sp>
      <p:pic>
        <p:nvPicPr>
          <p:cNvPr id="836" name="Shape 8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792" y="825506"/>
            <a:ext cx="3147814" cy="4197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Shape 84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laan-t13463" id="843" name="Shape 8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913" y="0"/>
            <a:ext cx="5903912" cy="5903913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Shape 844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slaan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